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12" r:id="rId1"/>
    <p:sldMasterId id="2147483924" r:id="rId2"/>
  </p:sldMasterIdLst>
  <p:notesMasterIdLst>
    <p:notesMasterId r:id="rId27"/>
  </p:notesMasterIdLst>
  <p:sldIdLst>
    <p:sldId id="256" r:id="rId3"/>
    <p:sldId id="325" r:id="rId4"/>
    <p:sldId id="326" r:id="rId5"/>
    <p:sldId id="327" r:id="rId6"/>
    <p:sldId id="328" r:id="rId7"/>
    <p:sldId id="329" r:id="rId8"/>
    <p:sldId id="334" r:id="rId9"/>
    <p:sldId id="335" r:id="rId10"/>
    <p:sldId id="336" r:id="rId11"/>
    <p:sldId id="330" r:id="rId12"/>
    <p:sldId id="331" r:id="rId13"/>
    <p:sldId id="332" r:id="rId14"/>
    <p:sldId id="333" r:id="rId15"/>
    <p:sldId id="339" r:id="rId16"/>
    <p:sldId id="340" r:id="rId17"/>
    <p:sldId id="341" r:id="rId18"/>
    <p:sldId id="342" r:id="rId19"/>
    <p:sldId id="344" r:id="rId20"/>
    <p:sldId id="294" r:id="rId21"/>
    <p:sldId id="278" r:id="rId22"/>
    <p:sldId id="345" r:id="rId23"/>
    <p:sldId id="346" r:id="rId24"/>
    <p:sldId id="347" r:id="rId25"/>
    <p:sldId id="34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9D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07"/>
    <p:restoredTop sz="89110"/>
  </p:normalViewPr>
  <p:slideViewPr>
    <p:cSldViewPr snapToGrid="0" snapToObjects="1">
      <p:cViewPr varScale="1">
        <p:scale>
          <a:sx n="96" d="100"/>
          <a:sy n="96" d="100"/>
        </p:scale>
        <p:origin x="3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01B432-CA49-394F-A532-26B0D002A51A}" type="datetimeFigureOut">
              <a:rPr lang="en-US" smtClean="0"/>
              <a:t>7/13/22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091E88-276F-A443-B3A6-F8B763DB4F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77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start by looking at bar charts. </a:t>
            </a:r>
          </a:p>
          <a:p>
            <a:r>
              <a:rPr lang="en-US" dirty="0"/>
              <a:t>We use bar charts when our goal is to enable comparisons of quantitative data between categorical or ordinal groups. </a:t>
            </a:r>
          </a:p>
          <a:p>
            <a:endParaRPr lang="en-US" dirty="0"/>
          </a:p>
          <a:p>
            <a:r>
              <a:rPr lang="en-US" dirty="0"/>
              <a:t>Let’s say for example that we want to compare share or women by major category from the previous dataset. </a:t>
            </a:r>
          </a:p>
          <a:p>
            <a:r>
              <a:rPr lang="en-US" dirty="0"/>
              <a:t>We can do this with a bar chart that shows our groups, major category, on the x-axis, and our quantitative data, share of women, on the y axis. </a:t>
            </a:r>
          </a:p>
          <a:p>
            <a:r>
              <a:rPr lang="en-US" dirty="0"/>
              <a:t>Notice how this set up makes it really easy to compare the share of women across these different majors.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81B29A-A5DC-D844-A3EF-341CD61DDF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5204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Next, let’s look at line charts. </a:t>
            </a:r>
          </a:p>
          <a:p>
            <a:r>
              <a:rPr lang="en-US" dirty="0"/>
              <a:t>Line charts are appropriate when we want to view a trend in quantitative data versus some other quantitative or ordinal data. </a:t>
            </a:r>
          </a:p>
          <a:p>
            <a:endParaRPr lang="en-US" dirty="0"/>
          </a:p>
          <a:p>
            <a:r>
              <a:rPr lang="en-US" dirty="0"/>
              <a:t>Let’s say for example here we want to see the trend in share of women as median earnings increases. A line chart with median earning on the x-axis and share of women on the y-axis accomplishes this goal.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81B29A-A5DC-D844-A3EF-341CD61DDF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6153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Next, let’s look at line charts. </a:t>
            </a:r>
          </a:p>
          <a:p>
            <a:r>
              <a:rPr lang="en-US" dirty="0"/>
              <a:t>Line charts are appropriate when we want to view a trend in quantitative data versus some other quantitative or ordinal data. </a:t>
            </a:r>
          </a:p>
          <a:p>
            <a:endParaRPr lang="en-US" dirty="0"/>
          </a:p>
          <a:p>
            <a:r>
              <a:rPr lang="en-US" dirty="0"/>
              <a:t>Let’s say for example here we want to see the trend in share of women as median earnings increases. A line chart with median earning on the x-axis and share of women on the y-axis accomplishes this goal.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81B29A-A5DC-D844-A3EF-341CD61DDF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389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Next, let’s look at line charts. </a:t>
            </a:r>
          </a:p>
          <a:p>
            <a:r>
              <a:rPr lang="en-US" dirty="0"/>
              <a:t>Line charts are appropriate when we want to view a trend in quantitative data versus some other quantitative or ordinal data. </a:t>
            </a:r>
          </a:p>
          <a:p>
            <a:endParaRPr lang="en-US" dirty="0"/>
          </a:p>
          <a:p>
            <a:r>
              <a:rPr lang="en-US" dirty="0"/>
              <a:t>Let’s say for example here we want to see the trend in share of women as median earnings increases. A line chart with median earning on the x-axis and share of women on the y-axis accomplishes this goal.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81B29A-A5DC-D844-A3EF-341CD61DDF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6104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Next, let’s look at line charts. </a:t>
            </a:r>
          </a:p>
          <a:p>
            <a:r>
              <a:rPr lang="en-US" dirty="0"/>
              <a:t>Line charts are appropriate when we want to view a trend in quantitative data versus some other quantitative or ordinal data. </a:t>
            </a:r>
          </a:p>
          <a:p>
            <a:endParaRPr lang="en-US" dirty="0"/>
          </a:p>
          <a:p>
            <a:r>
              <a:rPr lang="en-US" dirty="0"/>
              <a:t>Let’s say for example here we want to see the trend in share of women as median earnings increases. A line chart with median earning on the x-axis and share of women on the y-axis accomplishes this goal.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81B29A-A5DC-D844-A3EF-341CD61DDFC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0589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63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57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71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5819D-2AD1-A44B-AF2D-AE6008704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F963F3-C760-1F4B-B284-303354FB9D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E5E50D-2796-E646-BB2A-DDC958640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89D53-6C36-9B42-AD2D-DA06AA486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E013D-244E-B245-8B6D-8B4ABB857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90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32317-8374-F74C-8CBC-076A19BB7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796F0-2A20-5F45-9218-F47056E43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7049-E8D5-184B-B181-6756CDAE2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2A36C-5253-F547-969F-D9F1768A3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50D35-A388-174D-9C0E-85253AADD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1459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7B13C-7F05-5D44-8970-27A265454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A7251F-E68C-B54D-86D4-C0C486857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0A4C7-33C2-D547-982B-6D3870BC6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179D5-6F38-7D44-9D03-5E2CAC2C4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603D8-1BDD-184A-9D4E-71D43DB75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104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7DF3C-88AB-F247-B613-B4B772906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2A65-FBC9-624F-93A5-3866676524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FF652B-FA21-A84D-82AC-20CA60C7E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AB1774-E44D-694A-896B-FFB9BA2FC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64A559-DA92-9346-A69A-1C51638B1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00D6F6-B72F-5D42-B1CB-6ECBC9FCF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660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DC183-3A0B-4F42-9A82-EA91CE4D9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71CB03-F377-C740-9E16-E21E8276A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B65953-9C00-4448-A216-6DAA102B9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7CB569-EED5-9549-B153-6C406D04AC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49F1F9-6807-0147-874B-CFDC182BE3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78B72D-14CD-C64F-9319-2AEED33A1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529DB7-F3DA-EA4E-848E-18EB13D51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F8D40F-3E9D-BA4B-9715-D71C2B8F2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848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5F2DD-C837-7542-BFDD-39710EE02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06A99C-CA36-4046-9F59-6E647C5E4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FC5E2F-C84D-D745-BA74-A0473AEEB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9C6B3B-E014-5641-A7F5-B605FC18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489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BE2CDD-AD7A-1F47-9580-08EEB15D4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C5E566-761D-8646-857A-EE25D49B4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93BDDE-FE46-A144-A581-8335348C5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326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F7FE4-9C58-F84E-8DD8-A0573DD48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E4C8D-5DB4-3548-B11E-29ED270D2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E23163-A817-6742-9C49-097818232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C60EBB-D702-E04E-91C6-B9ECFC640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077E2A-B091-6B42-8675-25B085687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F6B3D5-9112-694F-8B53-2B8833A84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32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8265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0B875-37AD-5546-8E0D-8B0B5F7BB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8FABC0-6940-3843-A73C-5029B9697E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CCACC0-A908-0F41-93C8-D821BCF8D3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432CE-EB24-F94C-8EBE-B68FFEBE8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46ED9-A053-5F44-80E0-404BC5ADB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514CA1-8473-7A49-AD37-409E14BA1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2726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0E4BC-4A03-DD4C-9DD3-37937896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CDC9AC-68A2-0143-AF59-3E5134AE2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5DCBC-E0A9-3F44-B7FA-5A01E042E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670B0-3715-6442-B9A2-28C9749F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1F3C5-5172-DB45-9328-45334E3A8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0160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55784-448E-3E4A-8654-1A3A8FC0D4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F9A4F-E64D-0A4F-9555-C319CD18D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38C58-F591-AA42-A17A-4631BDF1B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A4A40-8ED6-AC44-A0E6-9FE95F078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BC24C-363F-8448-8D56-3C141BDCC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24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797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06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73161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141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281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40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10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7/13/22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279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166492-3868-C148-AED2-25BEA88F0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A4CD6-EE77-5E4D-B4DE-4324E9702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D6851-B013-B44A-8CA9-CD364A7A33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C1A6C-A8BE-4C4F-B81B-3E01ED95C802}" type="datetimeFigureOut">
              <a:rPr lang="en-US" smtClean="0"/>
              <a:t>7/13/22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8ADDA-C5AD-324A-A5BB-B83A0CE826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BA524-8E10-A848-958C-48D85D3E00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7D7EAC-F5B7-B640-A7D8-02170BC76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51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MassMutual-DataVis/" TargetMode="External"/><Relationship Id="rId2" Type="http://schemas.openxmlformats.org/officeDocument/2006/relationships/hyperlink" Target="https://jcrouser.github.io/MassMutual-IntroR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beanumber.github.io/sds192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hyperlink" Target="https://github.com/fivethirtyeight/data/blob/master/college-majors/women-stem.csv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6.png"/><Relationship Id="rId7" Type="http://schemas.openxmlformats.org/officeDocument/2006/relationships/image" Target="../media/image22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17.png"/><Relationship Id="rId4" Type="http://schemas.openxmlformats.org/officeDocument/2006/relationships/hyperlink" Target="https://github.com/fivethirtyeight/data/blob/master/college-majors/women-stem.csv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6.png"/><Relationship Id="rId7" Type="http://schemas.openxmlformats.org/officeDocument/2006/relationships/image" Target="../media/image2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4.png"/><Relationship Id="rId5" Type="http://schemas.openxmlformats.org/officeDocument/2006/relationships/image" Target="../media/image17.png"/><Relationship Id="rId4" Type="http://schemas.openxmlformats.org/officeDocument/2006/relationships/hyperlink" Target="https://github.com/fivethirtyeight/data/blob/master/college-majors/women-stem.csv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7.png"/><Relationship Id="rId5" Type="http://schemas.openxmlformats.org/officeDocument/2006/relationships/image" Target="../media/image17.png"/><Relationship Id="rId4" Type="http://schemas.openxmlformats.org/officeDocument/2006/relationships/hyperlink" Target="https://github.com/fivethirtyeight/data/blob/master/college-majors/women-stem.csv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vizproject.com/" TargetMode="External"/><Relationship Id="rId2" Type="http://schemas.openxmlformats.org/officeDocument/2006/relationships/hyperlink" Target="https://jamboard.google.com/d/1FdeebcDf3R3gcz2EXMrUrVdJzHLoMBflrWvK5wbSVes/edit?usp=sharin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F6EF-1D56-20D6-6E0D-E67F21198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899866"/>
            <a:ext cx="7315200" cy="3255264"/>
          </a:xfrm>
        </p:spPr>
        <p:txBody>
          <a:bodyPr>
            <a:normAutofit/>
          </a:bodyPr>
          <a:lstStyle/>
          <a:p>
            <a:r>
              <a:rPr lang="en-US" dirty="0"/>
              <a:t>Visualization Techniques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09469-85E6-A687-5E2B-E23037DC90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271664"/>
            <a:ext cx="7315200" cy="757539"/>
          </a:xfrm>
        </p:spPr>
        <p:txBody>
          <a:bodyPr>
            <a:noAutofit/>
          </a:bodyPr>
          <a:lstStyle/>
          <a:p>
            <a:r>
              <a:rPr lang="en-US" sz="2800" dirty="0"/>
              <a:t>SSEP 2022 Morning Day 5</a:t>
            </a:r>
          </a:p>
          <a:p>
            <a:r>
              <a:rPr lang="en-US" sz="2800" dirty="0"/>
              <a:t>Dr. Ab </a:t>
            </a:r>
            <a:r>
              <a:rPr lang="en-US" sz="2800" dirty="0" err="1"/>
              <a:t>Mosca</a:t>
            </a:r>
            <a:r>
              <a:rPr lang="en-US" sz="2800" dirty="0"/>
              <a:t> (they/them)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BF043E-4CF7-DE30-27CC-1E0F77ECB0CE}"/>
              </a:ext>
            </a:extLst>
          </p:cNvPr>
          <p:cNvSpPr txBox="1"/>
          <p:nvPr/>
        </p:nvSpPr>
        <p:spPr>
          <a:xfrm>
            <a:off x="35169" y="6131692"/>
            <a:ext cx="91557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Slides based on slides courtesy of Jordan Crouser:  </a:t>
            </a:r>
            <a:r>
              <a:rPr lang="en-US" u="sng" dirty="0">
                <a:hlinkClick r:id="rId2"/>
              </a:rPr>
              <a:t>https://jcrouser.github.io/MassMutual-IntroR/</a:t>
            </a:r>
            <a:r>
              <a:rPr lang="en-US" dirty="0"/>
              <a:t>,  </a:t>
            </a:r>
            <a:r>
              <a:rPr lang="en-US" u="sng" dirty="0">
                <a:hlinkClick r:id="rId3"/>
              </a:rPr>
              <a:t>https://jcrouser.github.io/MassMutual-DataVis/</a:t>
            </a:r>
            <a:r>
              <a:rPr lang="en-US" dirty="0"/>
              <a:t>,  </a:t>
            </a:r>
            <a:r>
              <a:rPr lang="en-US" u="sng" dirty="0">
                <a:hlinkClick r:id="rId4"/>
              </a:rPr>
              <a:t>https://beanumber.github.io/sds192/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0408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2: Effectiveness</a:t>
            </a:r>
          </a:p>
          <a:p>
            <a:pPr marL="0" indent="0">
              <a:buNone/>
            </a:pPr>
            <a:r>
              <a:rPr lang="en-US" sz="2800" i="1" dirty="0"/>
              <a:t>Most effective channels should be used for most important data  </a:t>
            </a:r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r>
              <a:rPr lang="en-US" sz="2800" i="1" dirty="0"/>
              <a:t>Effectiveness = </a:t>
            </a:r>
            <a:r>
              <a:rPr lang="en-US" sz="2400" b="1" dirty="0">
                <a:latin typeface="Gill Sans"/>
              </a:rPr>
              <a:t> </a:t>
            </a:r>
            <a:r>
              <a:rPr lang="en-US" sz="2800" dirty="0"/>
              <a:t>Based on a compilation of research, how well a channel supports:</a:t>
            </a:r>
          </a:p>
          <a:p>
            <a:pPr lvl="1"/>
            <a:r>
              <a:rPr lang="en-US" sz="2600"/>
              <a:t>Accuracy</a:t>
            </a:r>
            <a:endParaRPr lang="en-US" sz="2600" dirty="0"/>
          </a:p>
          <a:p>
            <a:pPr lvl="1"/>
            <a:r>
              <a:rPr lang="en-US" sz="2600" dirty="0"/>
              <a:t>Discriminability</a:t>
            </a:r>
          </a:p>
          <a:p>
            <a:pPr lvl="1"/>
            <a:r>
              <a:rPr lang="en-US" sz="2600" dirty="0"/>
              <a:t>Separability </a:t>
            </a:r>
          </a:p>
          <a:p>
            <a:pPr lvl="1"/>
            <a:r>
              <a:rPr lang="en-US" sz="2600" dirty="0"/>
              <a:t>Visual </a:t>
            </a:r>
            <a:r>
              <a:rPr lang="en-US" sz="2600" dirty="0" err="1"/>
              <a:t>popout</a:t>
            </a:r>
            <a:endParaRPr lang="en-US" sz="2600" dirty="0"/>
          </a:p>
          <a:p>
            <a:pPr lvl="1"/>
            <a:r>
              <a:rPr lang="en-US" sz="2600" dirty="0"/>
              <a:t>Grouping</a:t>
            </a:r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9440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2: Effectiveness</a:t>
            </a:r>
          </a:p>
          <a:p>
            <a:pPr marL="0" indent="0">
              <a:buNone/>
            </a:pPr>
            <a:r>
              <a:rPr lang="en-US" sz="2800" i="1" dirty="0"/>
              <a:t>Most effective channels should be used for most important data  </a:t>
            </a:r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63D2ABF-A07B-AD9B-84E4-3C6FCB9D6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2239617"/>
            <a:ext cx="73914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37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3: Consistency</a:t>
            </a:r>
          </a:p>
          <a:p>
            <a:pPr marL="0" indent="0">
              <a:buNone/>
            </a:pPr>
            <a:r>
              <a:rPr lang="en-US" sz="2800" i="1" dirty="0"/>
              <a:t>Use consistent axes for comparisons</a:t>
            </a:r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EB426F44-39F7-86D8-9257-109B16A575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38"/>
          <a:stretch/>
        </p:blipFill>
        <p:spPr>
          <a:xfrm>
            <a:off x="3600165" y="2093843"/>
            <a:ext cx="8130218" cy="422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70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3: Consistency</a:t>
            </a:r>
          </a:p>
          <a:p>
            <a:pPr marL="0" indent="0">
              <a:buNone/>
            </a:pPr>
            <a:r>
              <a:rPr lang="en-US" sz="2800" i="1" dirty="0"/>
              <a:t>Order legend items according to appearance</a:t>
            </a:r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A8E364A8-1302-358F-AD85-58529999A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2133599"/>
            <a:ext cx="7648230" cy="412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108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3: Separability</a:t>
            </a:r>
          </a:p>
          <a:p>
            <a:pPr marL="0" indent="0">
              <a:buNone/>
            </a:pPr>
            <a:r>
              <a:rPr lang="en-US" sz="2800" i="1" dirty="0"/>
              <a:t>Avoid visually similar encodings for independent variables</a:t>
            </a:r>
            <a:endParaRPr lang="en-US" sz="2800" dirty="0"/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0EC95FE0-D1D5-B3C4-F99B-8155B7097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66882"/>
            <a:ext cx="5381346" cy="3354733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CD08B7BE-7528-AA9D-7004-52BD7B059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268" y="3346230"/>
            <a:ext cx="2101910" cy="246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980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3: Separability</a:t>
            </a:r>
          </a:p>
          <a:p>
            <a:pPr marL="0" indent="0">
              <a:buNone/>
            </a:pPr>
            <a:r>
              <a:rPr lang="en-US" sz="2800" i="1" dirty="0"/>
              <a:t>Avoid visually similar encodings for independent variables</a:t>
            </a:r>
            <a:endParaRPr lang="en-US" sz="2800" dirty="0"/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1911A5-F74D-6AFA-36E0-4D6DD3355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4958" y="2252052"/>
            <a:ext cx="6509510" cy="4327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9E6A9D-EA0C-CC77-C0D6-31C60B39BD09}"/>
              </a:ext>
            </a:extLst>
          </p:cNvPr>
          <p:cNvSpPr txBox="1"/>
          <p:nvPr/>
        </p:nvSpPr>
        <p:spPr>
          <a:xfrm>
            <a:off x="7305261" y="6550223"/>
            <a:ext cx="61026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www.syntaxtechs.com</a:t>
            </a:r>
            <a:r>
              <a:rPr lang="en-US" sz="1400" dirty="0"/>
              <a:t>/blog/data-visualization-examples</a:t>
            </a:r>
          </a:p>
        </p:txBody>
      </p:sp>
    </p:spTree>
    <p:extLst>
      <p:ext uri="{BB962C8B-B14F-4D97-AF65-F5344CB8AC3E}">
        <p14:creationId xmlns:p14="http://schemas.microsoft.com/office/powerpoint/2010/main" val="701568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4: Simplicity</a:t>
            </a:r>
          </a:p>
          <a:p>
            <a:pPr marL="0" indent="0">
              <a:buNone/>
            </a:pPr>
            <a:r>
              <a:rPr lang="en-US" sz="2800" i="1" dirty="0"/>
              <a:t>Avoid double encoding data</a:t>
            </a:r>
            <a:endParaRPr lang="en-US" sz="2800" dirty="0"/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E6A9D-EA0C-CC77-C0D6-31C60B39BD09}"/>
              </a:ext>
            </a:extLst>
          </p:cNvPr>
          <p:cNvSpPr txBox="1"/>
          <p:nvPr/>
        </p:nvSpPr>
        <p:spPr>
          <a:xfrm>
            <a:off x="5549348" y="6550223"/>
            <a:ext cx="73152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www.teknionusa.com</a:t>
            </a:r>
            <a:r>
              <a:rPr lang="en-US" sz="1400" dirty="0"/>
              <a:t>/blog/the-10-commandments-of-visual-analytics-in-tableau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9C4C78A-0A3F-51BF-D69C-045A14E15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4447" y="1921057"/>
            <a:ext cx="6604841" cy="4072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490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4: Simplicity</a:t>
            </a:r>
          </a:p>
          <a:p>
            <a:pPr marL="0" indent="0">
              <a:buNone/>
            </a:pPr>
            <a:r>
              <a:rPr lang="en-US" sz="2800" i="1" dirty="0"/>
              <a:t>Navigational aids should not compete with data</a:t>
            </a:r>
            <a:endParaRPr lang="en-US" sz="2800" dirty="0"/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6B461107-B200-C8D0-ABEF-C67D394A2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4031" y="2290222"/>
            <a:ext cx="7916899" cy="3434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1031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5298E-823F-F09D-FC73-014C7DA7C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Visualizations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9C004-BA48-3651-2AA9-3A9BC5ADF3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986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ED71C-77F8-144F-8DCC-59865AAF2A2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		Bar charts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D117D3-28AE-154A-8D0E-80099CCDEA3E}"/>
              </a:ext>
            </a:extLst>
          </p:cNvPr>
          <p:cNvSpPr txBox="1"/>
          <p:nvPr/>
        </p:nvSpPr>
        <p:spPr>
          <a:xfrm>
            <a:off x="838200" y="1690688"/>
            <a:ext cx="11015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Goal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itchFamily="2" charset="2"/>
              </a:rPr>
              <a:t> Comparison</a:t>
            </a:r>
          </a:p>
          <a:p>
            <a:pPr marL="74295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Types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itchFamily="2" charset="2"/>
              </a:rPr>
              <a:t> Categorical or Ordinal vs. Quantitative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Diagram&#10;&#10;Description automatically generated with low confidence">
            <a:extLst>
              <a:ext uri="{FF2B5EF4-FFF2-40B4-BE49-F238E27FC236}">
                <a16:creationId xmlns:a16="http://schemas.microsoft.com/office/drawing/2014/main" id="{8CB69D81-935E-394B-BB07-06AF8739B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4895" y="1847134"/>
            <a:ext cx="2978971" cy="8052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E0E217E-A873-C346-870A-5FA21F92450F}"/>
              </a:ext>
            </a:extLst>
          </p:cNvPr>
          <p:cNvSpPr txBox="1"/>
          <p:nvPr/>
        </p:nvSpPr>
        <p:spPr>
          <a:xfrm>
            <a:off x="78605" y="5763587"/>
            <a:ext cx="510063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github.com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fivethirtyeight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/data/blob/master/college-majors/women-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stem.csv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7" name="Picture 56" descr="Table&#10;&#10;Description automatically generated">
            <a:extLst>
              <a:ext uri="{FF2B5EF4-FFF2-40B4-BE49-F238E27FC236}">
                <a16:creationId xmlns:a16="http://schemas.microsoft.com/office/drawing/2014/main" id="{5F44E70B-40D0-D94E-9C31-AA2673BF23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383" y="3062816"/>
            <a:ext cx="5201061" cy="22803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0" name="Picture 59" descr="Chart, bar chart&#10;&#10;Description automatically generated">
            <a:extLst>
              <a:ext uri="{FF2B5EF4-FFF2-40B4-BE49-F238E27FC236}">
                <a16:creationId xmlns:a16="http://schemas.microsoft.com/office/drawing/2014/main" id="{68B91805-BF48-AA4D-9011-6AD91CB973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868" y="2690524"/>
            <a:ext cx="6601749" cy="4167476"/>
          </a:xfrm>
          <a:prstGeom prst="rect">
            <a:avLst/>
          </a:prstGeom>
        </p:spPr>
      </p:pic>
      <p:pic>
        <p:nvPicPr>
          <p:cNvPr id="5" name="Graphic 4" descr="Pandemic exponential curve bar graph outline">
            <a:extLst>
              <a:ext uri="{FF2B5EF4-FFF2-40B4-BE49-F238E27FC236}">
                <a16:creationId xmlns:a16="http://schemas.microsoft.com/office/drawing/2014/main" id="{BA1E650D-3BBA-6FA2-1B9D-0EFD112ECE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7835" y="318559"/>
            <a:ext cx="1418694" cy="141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23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Visualizations (i.e. visual encodings) are made up of </a:t>
            </a:r>
            <a:r>
              <a:rPr lang="en-US" sz="2800" b="1" dirty="0"/>
              <a:t>marks</a:t>
            </a:r>
            <a:r>
              <a:rPr lang="en-US" sz="2800" dirty="0"/>
              <a:t> and </a:t>
            </a:r>
            <a:r>
              <a:rPr lang="en-US" sz="2800" b="1" dirty="0"/>
              <a:t>channels</a:t>
            </a:r>
            <a:r>
              <a:rPr lang="en-US" sz="2800" dirty="0"/>
              <a:t> </a:t>
            </a:r>
          </a:p>
          <a:p>
            <a:r>
              <a:rPr lang="en-US" sz="2800" dirty="0"/>
              <a:t>We select marks and channels based on goals, data, and </a:t>
            </a:r>
            <a:r>
              <a:rPr lang="en-US" sz="2800" b="1" dirty="0"/>
              <a:t>other principles</a:t>
            </a:r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98E69301-7390-F042-B0B4-0BA87C2A0D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22" t="10951" r="11235" b="30423"/>
          <a:stretch/>
        </p:blipFill>
        <p:spPr>
          <a:xfrm>
            <a:off x="4386761" y="3691283"/>
            <a:ext cx="2584174" cy="1497496"/>
          </a:xfrm>
          <a:prstGeom prst="rect">
            <a:avLst/>
          </a:prstGeom>
        </p:spPr>
      </p:pic>
      <p:grpSp>
        <p:nvGrpSpPr>
          <p:cNvPr id="5" name="object 4">
            <a:extLst>
              <a:ext uri="{FF2B5EF4-FFF2-40B4-BE49-F238E27FC236}">
                <a16:creationId xmlns:a16="http://schemas.microsoft.com/office/drawing/2014/main" id="{DE927148-EE87-5B22-AAE6-83B4B6C2CB12}"/>
              </a:ext>
            </a:extLst>
          </p:cNvPr>
          <p:cNvGrpSpPr/>
          <p:nvPr/>
        </p:nvGrpSpPr>
        <p:grpSpPr>
          <a:xfrm>
            <a:off x="7526868" y="2862236"/>
            <a:ext cx="3048284" cy="3505487"/>
            <a:chOff x="2116705" y="1524000"/>
            <a:chExt cx="2074545" cy="3164840"/>
          </a:xfrm>
        </p:grpSpPr>
        <p:pic>
          <p:nvPicPr>
            <p:cNvPr id="6" name="object 5">
              <a:extLst>
                <a:ext uri="{FF2B5EF4-FFF2-40B4-BE49-F238E27FC236}">
                  <a16:creationId xmlns:a16="http://schemas.microsoft.com/office/drawing/2014/main" id="{6996C30E-19AD-293C-63C9-FA135BF1F11F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16705" y="1524000"/>
              <a:ext cx="2074294" cy="1575352"/>
            </a:xfrm>
            <a:prstGeom prst="rect">
              <a:avLst/>
            </a:prstGeom>
          </p:spPr>
        </p:pic>
        <p:pic>
          <p:nvPicPr>
            <p:cNvPr id="7" name="object 6">
              <a:extLst>
                <a:ext uri="{FF2B5EF4-FFF2-40B4-BE49-F238E27FC236}">
                  <a16:creationId xmlns:a16="http://schemas.microsoft.com/office/drawing/2014/main" id="{0D0D6ED5-03A5-71E2-A2C5-EEB2D1AC2AB4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16705" y="3130039"/>
              <a:ext cx="2074294" cy="1558303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7F6A981E-3A01-4A1C-B2F8-3C69CD431221}"/>
              </a:ext>
            </a:extLst>
          </p:cNvPr>
          <p:cNvSpPr/>
          <p:nvPr/>
        </p:nvSpPr>
        <p:spPr>
          <a:xfrm>
            <a:off x="5114431" y="3168063"/>
            <a:ext cx="112883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4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Marks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3B5BB0-5C55-C1E6-2117-1BD14E8FEB57}"/>
              </a:ext>
            </a:extLst>
          </p:cNvPr>
          <p:cNvSpPr/>
          <p:nvPr/>
        </p:nvSpPr>
        <p:spPr>
          <a:xfrm>
            <a:off x="8171099" y="2371408"/>
            <a:ext cx="154882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accent4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Channels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9B508099-2DFB-F285-D657-B6D3FBF6D74C}"/>
              </a:ext>
            </a:extLst>
          </p:cNvPr>
          <p:cNvSpPr txBox="1"/>
          <p:nvPr/>
        </p:nvSpPr>
        <p:spPr>
          <a:xfrm>
            <a:off x="10428688" y="6127031"/>
            <a:ext cx="1604286" cy="7309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r">
              <a:lnSpc>
                <a:spcPts val="1415"/>
              </a:lnSpc>
              <a:spcBef>
                <a:spcPts val="100"/>
              </a:spcBef>
            </a:pPr>
            <a:r>
              <a:rPr sz="1200" spc="-5" dirty="0">
                <a:solidFill>
                  <a:srgbClr val="292934"/>
                </a:solidFill>
                <a:latin typeface="Arial"/>
                <a:cs typeface="Arial"/>
              </a:rPr>
              <a:t>Jacques</a:t>
            </a:r>
            <a:r>
              <a:rPr sz="1200" spc="-10" dirty="0">
                <a:solidFill>
                  <a:srgbClr val="292934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292934"/>
                </a:solidFill>
                <a:latin typeface="Arial"/>
                <a:cs typeface="Arial"/>
              </a:rPr>
              <a:t>Bertin, </a:t>
            </a:r>
            <a:r>
              <a:rPr sz="1200" i="1" spc="-10" dirty="0">
                <a:solidFill>
                  <a:srgbClr val="292934"/>
                </a:solidFill>
                <a:latin typeface="Arial"/>
                <a:cs typeface="Arial"/>
              </a:rPr>
              <a:t>Semiologie</a:t>
            </a:r>
            <a:r>
              <a:rPr sz="1200" i="1" spc="-5" dirty="0">
                <a:solidFill>
                  <a:srgbClr val="292934"/>
                </a:solidFill>
                <a:latin typeface="Arial"/>
                <a:cs typeface="Arial"/>
              </a:rPr>
              <a:t> Graphique</a:t>
            </a:r>
            <a:endParaRPr sz="1200" dirty="0">
              <a:latin typeface="Arial"/>
              <a:cs typeface="Arial"/>
            </a:endParaRPr>
          </a:p>
          <a:p>
            <a:pPr marR="5715" algn="r">
              <a:lnSpc>
                <a:spcPts val="1415"/>
              </a:lnSpc>
            </a:pPr>
            <a:r>
              <a:rPr sz="1200" spc="-5" dirty="0">
                <a:solidFill>
                  <a:srgbClr val="292934"/>
                </a:solidFill>
                <a:latin typeface="Arial"/>
                <a:cs typeface="Arial"/>
              </a:rPr>
              <a:t>(Semiology</a:t>
            </a:r>
            <a:r>
              <a:rPr sz="1200" spc="-15" dirty="0">
                <a:solidFill>
                  <a:srgbClr val="292934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292934"/>
                </a:solidFill>
                <a:latin typeface="Arial"/>
                <a:cs typeface="Arial"/>
              </a:rPr>
              <a:t>of</a:t>
            </a:r>
            <a:r>
              <a:rPr sz="1200" spc="-10" dirty="0">
                <a:solidFill>
                  <a:srgbClr val="292934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292934"/>
                </a:solidFill>
                <a:latin typeface="Arial"/>
                <a:cs typeface="Arial"/>
              </a:rPr>
              <a:t>Graphics),</a:t>
            </a:r>
            <a:r>
              <a:rPr sz="1200" spc="-10" dirty="0">
                <a:solidFill>
                  <a:srgbClr val="292934"/>
                </a:solidFill>
                <a:latin typeface="Arial"/>
                <a:cs typeface="Arial"/>
              </a:rPr>
              <a:t> </a:t>
            </a:r>
            <a:r>
              <a:rPr sz="1200" spc="-5" dirty="0">
                <a:solidFill>
                  <a:srgbClr val="292934"/>
                </a:solidFill>
                <a:latin typeface="Arial"/>
                <a:cs typeface="Arial"/>
              </a:rPr>
              <a:t>1967.</a:t>
            </a:r>
            <a:endParaRPr sz="1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760089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ED71C-77F8-144F-8DCC-59865AAF2A2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		Line charts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D117D3-28AE-154A-8D0E-80099CCDEA3E}"/>
              </a:ext>
            </a:extLst>
          </p:cNvPr>
          <p:cNvSpPr txBox="1"/>
          <p:nvPr/>
        </p:nvSpPr>
        <p:spPr>
          <a:xfrm>
            <a:off x="838200" y="1690688"/>
            <a:ext cx="11015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Goal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itchFamily="2" charset="2"/>
              </a:rPr>
              <a:t> Trend</a:t>
            </a:r>
          </a:p>
          <a:p>
            <a:pPr marL="74295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Types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itchFamily="2" charset="2"/>
              </a:rPr>
              <a:t> Ordinal or Quantitative vs. Quantitative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Diagram&#10;&#10;Description automatically generated with low confidence">
            <a:extLst>
              <a:ext uri="{FF2B5EF4-FFF2-40B4-BE49-F238E27FC236}">
                <a16:creationId xmlns:a16="http://schemas.microsoft.com/office/drawing/2014/main" id="{8CB69D81-935E-394B-BB07-06AF8739B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4895" y="1847134"/>
            <a:ext cx="2978971" cy="8052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E0E217E-A873-C346-870A-5FA21F92450F}"/>
              </a:ext>
            </a:extLst>
          </p:cNvPr>
          <p:cNvSpPr txBox="1"/>
          <p:nvPr/>
        </p:nvSpPr>
        <p:spPr>
          <a:xfrm>
            <a:off x="78605" y="5763587"/>
            <a:ext cx="510063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github.com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fivethirtyeight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/data/blob/master/college-majors/women-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stem.csv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7" name="Picture 56" descr="Table&#10;&#10;Description automatically generated">
            <a:extLst>
              <a:ext uri="{FF2B5EF4-FFF2-40B4-BE49-F238E27FC236}">
                <a16:creationId xmlns:a16="http://schemas.microsoft.com/office/drawing/2014/main" id="{5F44E70B-40D0-D94E-9C31-AA2673BF23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383" y="3062816"/>
            <a:ext cx="5201061" cy="22803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Graphic 9" descr="Periodic Graph outline">
            <a:extLst>
              <a:ext uri="{FF2B5EF4-FFF2-40B4-BE49-F238E27FC236}">
                <a16:creationId xmlns:a16="http://schemas.microsoft.com/office/drawing/2014/main" id="{B17FF964-5D41-2047-9250-27CC88A8CA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5894" y="332847"/>
            <a:ext cx="1418695" cy="1418695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D488EFE1-4FF0-4349-B269-D1046556DE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7591" y="2711634"/>
            <a:ext cx="6230564" cy="414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552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ED71C-77F8-144F-8DCC-59865AAF2A2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		Histogram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D117D3-28AE-154A-8D0E-80099CCDEA3E}"/>
              </a:ext>
            </a:extLst>
          </p:cNvPr>
          <p:cNvSpPr txBox="1"/>
          <p:nvPr/>
        </p:nvSpPr>
        <p:spPr>
          <a:xfrm>
            <a:off x="838200" y="1690688"/>
            <a:ext cx="11015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Goal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itchFamily="2" charset="2"/>
              </a:rPr>
              <a:t> Distribution</a:t>
            </a:r>
          </a:p>
          <a:p>
            <a:pPr marL="74295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Types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itchFamily="2" charset="2"/>
              </a:rPr>
              <a:t> Ordinal or Quantitative vs. Quantitative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Diagram&#10;&#10;Description automatically generated with low confidence">
            <a:extLst>
              <a:ext uri="{FF2B5EF4-FFF2-40B4-BE49-F238E27FC236}">
                <a16:creationId xmlns:a16="http://schemas.microsoft.com/office/drawing/2014/main" id="{8CB69D81-935E-394B-BB07-06AF8739B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4895" y="1847134"/>
            <a:ext cx="2978971" cy="8052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E0E217E-A873-C346-870A-5FA21F92450F}"/>
              </a:ext>
            </a:extLst>
          </p:cNvPr>
          <p:cNvSpPr txBox="1"/>
          <p:nvPr/>
        </p:nvSpPr>
        <p:spPr>
          <a:xfrm>
            <a:off x="78605" y="5763587"/>
            <a:ext cx="510063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github.com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fivethirtyeight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/data/blob/master/college-majors/women-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stem.csv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7" name="Picture 56" descr="Table&#10;&#10;Description automatically generated">
            <a:extLst>
              <a:ext uri="{FF2B5EF4-FFF2-40B4-BE49-F238E27FC236}">
                <a16:creationId xmlns:a16="http://schemas.microsoft.com/office/drawing/2014/main" id="{5F44E70B-40D0-D94E-9C31-AA2673BF23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383" y="3062816"/>
            <a:ext cx="5201061" cy="22803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Graphic 8" descr="Bar chart outline">
            <a:extLst>
              <a:ext uri="{FF2B5EF4-FFF2-40B4-BE49-F238E27FC236}">
                <a16:creationId xmlns:a16="http://schemas.microsoft.com/office/drawing/2014/main" id="{BEEAF7E5-1C1D-61B2-1689-F12E683D04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38511" y="318558"/>
            <a:ext cx="1418695" cy="1418695"/>
          </a:xfrm>
          <a:prstGeom prst="rect">
            <a:avLst/>
          </a:prstGeom>
        </p:spPr>
      </p:pic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D41AE92D-1E3D-8015-30ED-C24F061372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81717" y="3062816"/>
            <a:ext cx="6526143" cy="306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566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ED71C-77F8-144F-8DCC-59865AAF2A2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		Boxplot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1B4A25-985F-D0A7-DAEA-FDBF04F59A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953"/>
          <a:stretch/>
        </p:blipFill>
        <p:spPr>
          <a:xfrm>
            <a:off x="1069814" y="380299"/>
            <a:ext cx="1559110" cy="1310389"/>
          </a:xfrm>
          <a:prstGeom prst="rect">
            <a:avLst/>
          </a:prstGeom>
        </p:spPr>
      </p:pic>
      <p:pic>
        <p:nvPicPr>
          <p:cNvPr id="10" name="Picture 9" descr="Chart, timeline&#10;&#10;Description automatically generated with medium confidence">
            <a:extLst>
              <a:ext uri="{FF2B5EF4-FFF2-40B4-BE49-F238E27FC236}">
                <a16:creationId xmlns:a16="http://schemas.microsoft.com/office/drawing/2014/main" id="{9CAF6688-72BF-ECB4-D626-362240004F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9459" y="1880065"/>
            <a:ext cx="8220263" cy="461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0866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ED71C-77F8-144F-8DCC-59865AAF2A26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4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dirty="0"/>
              <a:t>		Boxplot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D117D3-28AE-154A-8D0E-80099CCDEA3E}"/>
              </a:ext>
            </a:extLst>
          </p:cNvPr>
          <p:cNvSpPr txBox="1"/>
          <p:nvPr/>
        </p:nvSpPr>
        <p:spPr>
          <a:xfrm>
            <a:off x="838200" y="1690688"/>
            <a:ext cx="110156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Goal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itchFamily="2" charset="2"/>
              </a:rPr>
              <a:t> Distribution</a:t>
            </a:r>
          </a:p>
          <a:p>
            <a:pPr marL="742950" marR="0" lvl="0" indent="-7429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Types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Wingdings" pitchFamily="2" charset="2"/>
              </a:rPr>
              <a:t> Ordinal or Categorical vs. Quantitative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Diagram&#10;&#10;Description automatically generated with low confidence">
            <a:extLst>
              <a:ext uri="{FF2B5EF4-FFF2-40B4-BE49-F238E27FC236}">
                <a16:creationId xmlns:a16="http://schemas.microsoft.com/office/drawing/2014/main" id="{8CB69D81-935E-394B-BB07-06AF8739B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4895" y="1847134"/>
            <a:ext cx="2978971" cy="8052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E0E217E-A873-C346-870A-5FA21F92450F}"/>
              </a:ext>
            </a:extLst>
          </p:cNvPr>
          <p:cNvSpPr txBox="1"/>
          <p:nvPr/>
        </p:nvSpPr>
        <p:spPr>
          <a:xfrm>
            <a:off x="78605" y="5763587"/>
            <a:ext cx="510063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github.com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fivethirtyeight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/data/blob/master/college-majors/women-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stem.csv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7" name="Picture 56" descr="Table&#10;&#10;Description automatically generated">
            <a:extLst>
              <a:ext uri="{FF2B5EF4-FFF2-40B4-BE49-F238E27FC236}">
                <a16:creationId xmlns:a16="http://schemas.microsoft.com/office/drawing/2014/main" id="{5F44E70B-40D0-D94E-9C31-AA2673BF23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383" y="3062816"/>
            <a:ext cx="5201061" cy="22803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1B4A25-985F-D0A7-DAEA-FDBF04F59A5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5953"/>
          <a:stretch/>
        </p:blipFill>
        <p:spPr>
          <a:xfrm>
            <a:off x="1069814" y="380299"/>
            <a:ext cx="1559110" cy="1310389"/>
          </a:xfrm>
          <a:prstGeom prst="rect">
            <a:avLst/>
          </a:prstGeom>
        </p:spPr>
      </p:pic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7A92CB8C-5AD0-FBE0-26B1-1E83C916B3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5443" y="3163036"/>
            <a:ext cx="6702173" cy="279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465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Visualizations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DCD8EF-FEC5-2C32-17C0-C77CB121013B}"/>
              </a:ext>
            </a:extLst>
          </p:cNvPr>
          <p:cNvSpPr txBox="1"/>
          <p:nvPr/>
        </p:nvSpPr>
        <p:spPr>
          <a:xfrm>
            <a:off x="3594739" y="805785"/>
            <a:ext cx="8041220" cy="582287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Break into groups of 2 – 3 </a:t>
            </a:r>
          </a:p>
          <a:p>
            <a:r>
              <a:rPr lang="en-US" sz="2800" dirty="0">
                <a:solidFill>
                  <a:schemeClr val="bg1"/>
                </a:solidFill>
              </a:rPr>
              <a:t>Go to the </a:t>
            </a:r>
            <a:r>
              <a:rPr lang="en-US" sz="2800" dirty="0" err="1">
                <a:solidFill>
                  <a:schemeClr val="bg1"/>
                </a:solidFill>
              </a:rPr>
              <a:t>Jamboard</a:t>
            </a:r>
            <a:r>
              <a:rPr lang="en-US" sz="2800" dirty="0">
                <a:solidFill>
                  <a:schemeClr val="bg1"/>
                </a:solidFill>
              </a:rPr>
              <a:t> here: </a:t>
            </a:r>
            <a:r>
              <a:rPr lang="en-US" sz="2800" dirty="0">
                <a:solidFill>
                  <a:schemeClr val="bg1"/>
                </a:solidFill>
                <a:hlinkClick r:id="rId2"/>
              </a:rPr>
              <a:t>Visualization Examples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Select one page of the </a:t>
            </a:r>
            <a:r>
              <a:rPr lang="en-US" sz="2800" dirty="0" err="1">
                <a:solidFill>
                  <a:schemeClr val="bg1"/>
                </a:solidFill>
              </a:rPr>
              <a:t>Jamboard</a:t>
            </a:r>
            <a:r>
              <a:rPr lang="en-US" sz="2800" dirty="0">
                <a:solidFill>
                  <a:schemeClr val="bg1"/>
                </a:solidFill>
              </a:rPr>
              <a:t> with a specific visualization to work 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Add your names to that page so your classmates know it’s taken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Find your visualization here: </a:t>
            </a:r>
            <a:r>
              <a:rPr lang="en-US" sz="2800" dirty="0">
                <a:solidFill>
                  <a:schemeClr val="bg1"/>
                </a:solidFill>
                <a:hlinkClick r:id="rId3"/>
              </a:rPr>
              <a:t>https://datavizproject.com/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On the </a:t>
            </a:r>
            <a:r>
              <a:rPr lang="en-US" sz="2800" dirty="0" err="1">
                <a:solidFill>
                  <a:schemeClr val="bg1"/>
                </a:solidFill>
              </a:rPr>
              <a:t>Jamboard</a:t>
            </a:r>
            <a:r>
              <a:rPr lang="en-US" sz="2800" dirty="0">
                <a:solidFill>
                  <a:schemeClr val="bg1"/>
                </a:solidFill>
              </a:rPr>
              <a:t> record the goal and data type(s) for that visualization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Be prepared to share with the class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If you finish early pick another visualization! </a:t>
            </a:r>
          </a:p>
        </p:txBody>
      </p:sp>
    </p:spTree>
    <p:extLst>
      <p:ext uri="{BB962C8B-B14F-4D97-AF65-F5344CB8AC3E}">
        <p14:creationId xmlns:p14="http://schemas.microsoft.com/office/powerpoint/2010/main" val="3812720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1: Expressiveness</a:t>
            </a:r>
          </a:p>
          <a:p>
            <a:pPr marL="0" indent="0">
              <a:buNone/>
            </a:pPr>
            <a:r>
              <a:rPr lang="en-US" sz="2800" i="1" dirty="0"/>
              <a:t>Encode </a:t>
            </a:r>
            <a:r>
              <a:rPr lang="en-US" sz="2800" b="1" i="1" dirty="0"/>
              <a:t>all the facts </a:t>
            </a:r>
            <a:r>
              <a:rPr lang="en-US" sz="2800" i="1" dirty="0"/>
              <a:t>and only the facts 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31" name="object 3">
            <a:extLst>
              <a:ext uri="{FF2B5EF4-FFF2-40B4-BE49-F238E27FC236}">
                <a16:creationId xmlns:a16="http://schemas.microsoft.com/office/drawing/2014/main" id="{CF026A47-03E9-9823-E5DD-11A75617A467}"/>
              </a:ext>
            </a:extLst>
          </p:cNvPr>
          <p:cNvSpPr txBox="1"/>
          <p:nvPr/>
        </p:nvSpPr>
        <p:spPr>
          <a:xfrm>
            <a:off x="9210260" y="6539540"/>
            <a:ext cx="3180522" cy="208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>
              <a:lnSpc>
                <a:spcPts val="1415"/>
              </a:lnSpc>
              <a:spcBef>
                <a:spcPts val="100"/>
              </a:spcBef>
            </a:pPr>
            <a:r>
              <a:rPr lang="en-US" dirty="0"/>
              <a:t>Fig. Courtesy of M </a:t>
            </a:r>
            <a:r>
              <a:rPr lang="en-US" dirty="0" err="1"/>
              <a:t>Krzywinski</a:t>
            </a:r>
            <a:endParaRPr lang="en-US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15CD4BF-87B8-77B0-D117-827648310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9302" y="2067339"/>
            <a:ext cx="8139423" cy="3012153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4179896-689C-379D-854A-EE760EEC25C2}"/>
              </a:ext>
            </a:extLst>
          </p:cNvPr>
          <p:cNvSpPr txBox="1"/>
          <p:nvPr/>
        </p:nvSpPr>
        <p:spPr>
          <a:xfrm>
            <a:off x="3687505" y="5069009"/>
            <a:ext cx="8041220" cy="105560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 data is in the top chart and not in the bottom chart?</a:t>
            </a:r>
          </a:p>
        </p:txBody>
      </p:sp>
    </p:spTree>
    <p:extLst>
      <p:ext uri="{BB962C8B-B14F-4D97-AF65-F5344CB8AC3E}">
        <p14:creationId xmlns:p14="http://schemas.microsoft.com/office/powerpoint/2010/main" val="2543587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1: Expressiveness</a:t>
            </a:r>
          </a:p>
          <a:p>
            <a:pPr marL="0" indent="0">
              <a:buNone/>
            </a:pPr>
            <a:r>
              <a:rPr lang="en-US" sz="2800" i="1" dirty="0"/>
              <a:t>Encode </a:t>
            </a:r>
            <a:r>
              <a:rPr lang="en-US" sz="2800" b="1" i="1" dirty="0"/>
              <a:t>all the facts </a:t>
            </a:r>
            <a:r>
              <a:rPr lang="en-US" sz="2800" i="1" dirty="0"/>
              <a:t>and only the facts 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31" name="object 3">
            <a:extLst>
              <a:ext uri="{FF2B5EF4-FFF2-40B4-BE49-F238E27FC236}">
                <a16:creationId xmlns:a16="http://schemas.microsoft.com/office/drawing/2014/main" id="{CF026A47-03E9-9823-E5DD-11A75617A467}"/>
              </a:ext>
            </a:extLst>
          </p:cNvPr>
          <p:cNvSpPr txBox="1"/>
          <p:nvPr/>
        </p:nvSpPr>
        <p:spPr>
          <a:xfrm>
            <a:off x="9210260" y="6539540"/>
            <a:ext cx="3180522" cy="208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>
              <a:lnSpc>
                <a:spcPts val="1415"/>
              </a:lnSpc>
              <a:spcBef>
                <a:spcPts val="100"/>
              </a:spcBef>
            </a:pPr>
            <a:r>
              <a:rPr lang="en-US" dirty="0"/>
              <a:t>Fig. Courtesy of M </a:t>
            </a:r>
            <a:r>
              <a:rPr lang="en-US" dirty="0" err="1"/>
              <a:t>Krzywinski</a:t>
            </a:r>
            <a:endParaRPr lang="en-US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15CD4BF-87B8-77B0-D117-827648310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9302" y="2067339"/>
            <a:ext cx="8139423" cy="3012153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4179896-689C-379D-854A-EE760EEC25C2}"/>
              </a:ext>
            </a:extLst>
          </p:cNvPr>
          <p:cNvSpPr txBox="1"/>
          <p:nvPr/>
        </p:nvSpPr>
        <p:spPr>
          <a:xfrm>
            <a:off x="3687505" y="5069009"/>
            <a:ext cx="8041220" cy="105560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 data is in the top chart and not in the bottom chart?</a:t>
            </a: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407E32DA-D3D3-3EFD-6AEF-AB62DE2A8423}"/>
              </a:ext>
            </a:extLst>
          </p:cNvPr>
          <p:cNvSpPr/>
          <p:nvPr/>
        </p:nvSpPr>
        <p:spPr>
          <a:xfrm>
            <a:off x="4479235" y="2067339"/>
            <a:ext cx="887895" cy="1484244"/>
          </a:xfrm>
          <a:prstGeom prst="frame">
            <a:avLst>
              <a:gd name="adj1" fmla="val 7305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011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1: Expressiveness</a:t>
            </a:r>
          </a:p>
          <a:p>
            <a:pPr marL="0" indent="0">
              <a:buNone/>
            </a:pPr>
            <a:r>
              <a:rPr lang="en-US" sz="2800" i="1" dirty="0"/>
              <a:t>Encode all the facts and </a:t>
            </a:r>
            <a:r>
              <a:rPr lang="en-US" sz="2800" b="1" i="1" dirty="0"/>
              <a:t>only the facts 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4179896-689C-379D-854A-EE760EEC25C2}"/>
              </a:ext>
            </a:extLst>
          </p:cNvPr>
          <p:cNvSpPr txBox="1"/>
          <p:nvPr/>
        </p:nvSpPr>
        <p:spPr>
          <a:xfrm>
            <a:off x="3687505" y="5069009"/>
            <a:ext cx="8041220" cy="5788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 “extra” data is included in this visualization?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37FA9E5E-0F23-FB13-F5BD-0797BE919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616" y="1882521"/>
            <a:ext cx="5868504" cy="308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66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1: Expressiveness</a:t>
            </a:r>
          </a:p>
          <a:p>
            <a:pPr marL="0" indent="0">
              <a:buNone/>
            </a:pPr>
            <a:r>
              <a:rPr lang="en-US" sz="2800" i="1" dirty="0"/>
              <a:t>Encode all the facts and </a:t>
            </a:r>
            <a:r>
              <a:rPr lang="en-US" sz="2800" b="1" i="1" dirty="0"/>
              <a:t>only the facts 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4179896-689C-379D-854A-EE760EEC25C2}"/>
              </a:ext>
            </a:extLst>
          </p:cNvPr>
          <p:cNvSpPr txBox="1"/>
          <p:nvPr/>
        </p:nvSpPr>
        <p:spPr>
          <a:xfrm>
            <a:off x="3687505" y="5069009"/>
            <a:ext cx="8041220" cy="5788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 “extra facts” are included in this visualization?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37FA9E5E-0F23-FB13-F5BD-0797BE919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616" y="1882521"/>
            <a:ext cx="5868504" cy="3083813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2EC64328-90D3-00DC-9EE0-DD128021FC71}"/>
              </a:ext>
            </a:extLst>
          </p:cNvPr>
          <p:cNvSpPr/>
          <p:nvPr/>
        </p:nvSpPr>
        <p:spPr>
          <a:xfrm>
            <a:off x="5380382" y="2266122"/>
            <a:ext cx="4200940" cy="2126519"/>
          </a:xfrm>
          <a:prstGeom prst="frame">
            <a:avLst>
              <a:gd name="adj1" fmla="val 3566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86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1: Expressiveness</a:t>
            </a:r>
          </a:p>
          <a:p>
            <a:pPr marL="0" indent="0">
              <a:buNone/>
            </a:pPr>
            <a:r>
              <a:rPr lang="en-US" sz="2800" i="1" dirty="0"/>
              <a:t>Encode all the facts and only the facts 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BE263477-104F-5DF6-0F14-D45CCB0E6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4318" y="1828800"/>
            <a:ext cx="5963223" cy="473215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4179896-689C-379D-854A-EE760EEC25C2}"/>
              </a:ext>
            </a:extLst>
          </p:cNvPr>
          <p:cNvSpPr txBox="1"/>
          <p:nvPr/>
        </p:nvSpPr>
        <p:spPr>
          <a:xfrm>
            <a:off x="3714009" y="6151090"/>
            <a:ext cx="6198617" cy="5788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 is wrong with this visualization?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0EBEDF-7691-3447-FDB5-EC613803C0E7}"/>
              </a:ext>
            </a:extLst>
          </p:cNvPr>
          <p:cNvSpPr txBox="1"/>
          <p:nvPr/>
        </p:nvSpPr>
        <p:spPr>
          <a:xfrm>
            <a:off x="9912626" y="6151090"/>
            <a:ext cx="23191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www.nytimes.com</a:t>
            </a:r>
            <a:r>
              <a:rPr lang="en-US" sz="1200" dirty="0"/>
              <a:t>/interactive/2020/11/03/us/elections/results-</a:t>
            </a:r>
            <a:r>
              <a:rPr lang="en-US" sz="1200" dirty="0" err="1"/>
              <a:t>president.html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20285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1: Expressiveness</a:t>
            </a:r>
          </a:p>
          <a:p>
            <a:pPr marL="0" indent="0">
              <a:buNone/>
            </a:pPr>
            <a:r>
              <a:rPr lang="en-US" sz="2800" i="1" dirty="0"/>
              <a:t>Encode all the facts and only the facts 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BE263477-104F-5DF6-0F14-D45CCB0E6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4318" y="1828800"/>
            <a:ext cx="5963223" cy="4732152"/>
          </a:xfrm>
          <a:prstGeom prst="rect">
            <a:avLst/>
          </a:prstGeom>
        </p:spPr>
      </p:pic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989A3513-5F8C-6BA9-391C-E24DFB27B431}"/>
              </a:ext>
            </a:extLst>
          </p:cNvPr>
          <p:cNvSpPr/>
          <p:nvPr/>
        </p:nvSpPr>
        <p:spPr>
          <a:xfrm>
            <a:off x="10018645" y="2491409"/>
            <a:ext cx="2080591" cy="937591"/>
          </a:xfrm>
          <a:prstGeom prst="wedgeRoundRectCallout">
            <a:avLst>
              <a:gd name="adj1" fmla="val -99296"/>
              <a:gd name="adj2" fmla="val -66223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Most </a:t>
            </a:r>
            <a:r>
              <a:rPr lang="en-US" sz="2400" i="1" dirty="0">
                <a:solidFill>
                  <a:srgbClr val="C00000"/>
                </a:solidFill>
              </a:rPr>
              <a:t>electoral votes </a:t>
            </a:r>
            <a:r>
              <a:rPr lang="en-US" sz="2400" dirty="0"/>
              <a:t>win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CBD50752-3B80-803D-7D06-975E1C435656}"/>
              </a:ext>
            </a:extLst>
          </p:cNvPr>
          <p:cNvSpPr/>
          <p:nvPr/>
        </p:nvSpPr>
        <p:spPr>
          <a:xfrm>
            <a:off x="1716679" y="4397443"/>
            <a:ext cx="2947481" cy="1470673"/>
          </a:xfrm>
          <a:prstGeom prst="wedgeRoundRectCallout">
            <a:avLst>
              <a:gd name="adj1" fmla="val 58029"/>
              <a:gd name="adj2" fmla="val -88838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Colors highlight </a:t>
            </a:r>
            <a:r>
              <a:rPr lang="en-US" sz="2400" i="1" dirty="0">
                <a:solidFill>
                  <a:srgbClr val="C00000"/>
                </a:solidFill>
              </a:rPr>
              <a:t>land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i="1" dirty="0">
                <a:solidFill>
                  <a:srgbClr val="C00000"/>
                </a:solidFill>
              </a:rPr>
              <a:t>area</a:t>
            </a:r>
            <a:r>
              <a:rPr lang="en-US" sz="2400" i="1" dirty="0"/>
              <a:t> </a:t>
            </a:r>
            <a:r>
              <a:rPr lang="en-US" sz="2400" dirty="0"/>
              <a:t>per state,</a:t>
            </a:r>
            <a:r>
              <a:rPr lang="en-US" sz="2400" i="1" dirty="0"/>
              <a:t> </a:t>
            </a:r>
            <a:r>
              <a:rPr lang="en-US" sz="2400" dirty="0"/>
              <a:t>not electoral votes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C88580-140B-9A9A-12FA-9B8FD561B634}"/>
              </a:ext>
            </a:extLst>
          </p:cNvPr>
          <p:cNvSpPr txBox="1"/>
          <p:nvPr/>
        </p:nvSpPr>
        <p:spPr>
          <a:xfrm>
            <a:off x="9912626" y="6151090"/>
            <a:ext cx="23191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www.nytimes.com</a:t>
            </a:r>
            <a:r>
              <a:rPr lang="en-US" sz="1200" dirty="0"/>
              <a:t>/interactive/2020/11/03/us/elections/results-</a:t>
            </a:r>
            <a:r>
              <a:rPr lang="en-US" sz="1200" dirty="0" err="1"/>
              <a:t>president.html</a:t>
            </a:r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38218A-6744-C13A-C00B-72ABAB28888A}"/>
              </a:ext>
            </a:extLst>
          </p:cNvPr>
          <p:cNvSpPr txBox="1"/>
          <p:nvPr/>
        </p:nvSpPr>
        <p:spPr>
          <a:xfrm>
            <a:off x="3714009" y="6151090"/>
            <a:ext cx="6198617" cy="57888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What is wrong with this visualization?</a:t>
            </a:r>
          </a:p>
        </p:txBody>
      </p:sp>
    </p:spTree>
    <p:extLst>
      <p:ext uri="{BB962C8B-B14F-4D97-AF65-F5344CB8AC3E}">
        <p14:creationId xmlns:p14="http://schemas.microsoft.com/office/powerpoint/2010/main" val="2286496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2AF7-948C-E6BE-D6F9-AFA94071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Data </a:t>
            </a:r>
            <a:r>
              <a:rPr lang="en-US" dirty="0">
                <a:sym typeface="Wingdings" pitchFamily="2" charset="2"/>
              </a:rPr>
              <a:t> Visuals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2BBD-5E7B-481A-E5ED-CC807BA9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Principle 1: Expressiveness</a:t>
            </a:r>
          </a:p>
          <a:p>
            <a:pPr marL="0" indent="0">
              <a:buNone/>
            </a:pPr>
            <a:r>
              <a:rPr lang="en-US" sz="2800" i="1" dirty="0"/>
              <a:t>Encode all the facts and only the facts 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8" name="Picture 7" descr="Chart, timeline&#10;&#10;Description automatically generated with medium confidence">
            <a:extLst>
              <a:ext uri="{FF2B5EF4-FFF2-40B4-BE49-F238E27FC236}">
                <a16:creationId xmlns:a16="http://schemas.microsoft.com/office/drawing/2014/main" id="{BBC2BC9C-944C-EEA9-F9D6-323DB41B6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1182" y="1882244"/>
            <a:ext cx="5857463" cy="4228049"/>
          </a:xfrm>
          <a:prstGeom prst="rect">
            <a:avLst/>
          </a:prstGeom>
        </p:spPr>
      </p:pic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3B12CCBF-714A-52A7-7050-F372F470DE3D}"/>
              </a:ext>
            </a:extLst>
          </p:cNvPr>
          <p:cNvSpPr/>
          <p:nvPr/>
        </p:nvSpPr>
        <p:spPr>
          <a:xfrm>
            <a:off x="10018645" y="2491409"/>
            <a:ext cx="2080591" cy="937591"/>
          </a:xfrm>
          <a:prstGeom prst="wedgeRoundRectCallout">
            <a:avLst>
              <a:gd name="adj1" fmla="val -99296"/>
              <a:gd name="adj2" fmla="val -66223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Most </a:t>
            </a:r>
            <a:r>
              <a:rPr lang="en-US" sz="2400" i="1" dirty="0">
                <a:solidFill>
                  <a:srgbClr val="C00000"/>
                </a:solidFill>
              </a:rPr>
              <a:t>electoral votes </a:t>
            </a:r>
            <a:r>
              <a:rPr lang="en-US" sz="2400" dirty="0"/>
              <a:t>win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E280ECDF-F97E-7DD1-BB11-D7298169B3FA}"/>
              </a:ext>
            </a:extLst>
          </p:cNvPr>
          <p:cNvSpPr/>
          <p:nvPr/>
        </p:nvSpPr>
        <p:spPr>
          <a:xfrm>
            <a:off x="1213701" y="4623771"/>
            <a:ext cx="2947481" cy="1470673"/>
          </a:xfrm>
          <a:prstGeom prst="wedgeRoundRectCallout">
            <a:avLst>
              <a:gd name="adj1" fmla="val 58029"/>
              <a:gd name="adj2" fmla="val -88838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/>
              <a:t>Colors highlight </a:t>
            </a:r>
            <a:r>
              <a:rPr lang="en-US" sz="2400" i="1" dirty="0">
                <a:solidFill>
                  <a:srgbClr val="C00000"/>
                </a:solidFill>
              </a:rPr>
              <a:t>electoral votes </a:t>
            </a:r>
            <a:r>
              <a:rPr lang="en-US" sz="2400" dirty="0"/>
              <a:t>per state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6FBDC9-F409-4030-8FA8-0F3CFDB01174}"/>
              </a:ext>
            </a:extLst>
          </p:cNvPr>
          <p:cNvSpPr txBox="1"/>
          <p:nvPr/>
        </p:nvSpPr>
        <p:spPr>
          <a:xfrm>
            <a:off x="9912626" y="6151090"/>
            <a:ext cx="23191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www.nytimes.com</a:t>
            </a:r>
            <a:r>
              <a:rPr lang="en-US" sz="1200" dirty="0"/>
              <a:t>/interactive/2020/11/03/us/elections/results-</a:t>
            </a:r>
            <a:r>
              <a:rPr lang="en-US" sz="1200" dirty="0" err="1"/>
              <a:t>president.html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26244044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1019</TotalTime>
  <Words>1153</Words>
  <Application>Microsoft Macintosh PowerPoint</Application>
  <PresentationFormat>Widescreen</PresentationFormat>
  <Paragraphs>137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Calibri Light</vt:lpstr>
      <vt:lpstr>Corbel</vt:lpstr>
      <vt:lpstr>Gill Sans</vt:lpstr>
      <vt:lpstr>Wingdings 2</vt:lpstr>
      <vt:lpstr>Frame</vt:lpstr>
      <vt:lpstr>Office Theme</vt:lpstr>
      <vt:lpstr>Visualization Techniques</vt:lpstr>
      <vt:lpstr>Recall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Mapping Data  Visuals </vt:lpstr>
      <vt:lpstr>Common Visualizations</vt:lpstr>
      <vt:lpstr>  Bar charts</vt:lpstr>
      <vt:lpstr>  Line charts</vt:lpstr>
      <vt:lpstr>  Histogram</vt:lpstr>
      <vt:lpstr>  Boxplot</vt:lpstr>
      <vt:lpstr>  Boxplot</vt:lpstr>
      <vt:lpstr>Common Visualizations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Mosca, Ab</dc:creator>
  <cp:lastModifiedBy>Mosca, Ab</cp:lastModifiedBy>
  <cp:revision>50</cp:revision>
  <cp:lastPrinted>2022-07-12T23:43:42Z</cp:lastPrinted>
  <dcterms:created xsi:type="dcterms:W3CDTF">2022-07-07T13:23:27Z</dcterms:created>
  <dcterms:modified xsi:type="dcterms:W3CDTF">2022-07-13T18:20:37Z</dcterms:modified>
</cp:coreProperties>
</file>

<file path=docProps/thumbnail.jpeg>
</file>